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85" r:id="rId7"/>
    <p:sldId id="261" r:id="rId8"/>
    <p:sldId id="262" r:id="rId9"/>
    <p:sldId id="263" r:id="rId10"/>
    <p:sldId id="284" r:id="rId11"/>
    <p:sldId id="281" r:id="rId12"/>
    <p:sldId id="28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86" r:id="rId26"/>
    <p:sldId id="277" r:id="rId27"/>
    <p:sldId id="278" r:id="rId28"/>
    <p:sldId id="279" r:id="rId29"/>
    <p:sldId id="287" r:id="rId30"/>
    <p:sldId id="288" r:id="rId31"/>
    <p:sldId id="291" r:id="rId32"/>
    <p:sldId id="293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1" d="100"/>
          <a:sy n="41" d="100"/>
        </p:scale>
        <p:origin x="-774" y="-10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>
</file>

<file path=ppt/media/image17.png>
</file>

<file path=ppt/media/image18.tif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quest.it" TargetMode="Externa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quest.northwestern.edu" TargetMode="Externa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7-zip.org/" TargetMode="External"/><Relationship Id="rId2" Type="http://schemas.openxmlformats.org/officeDocument/2006/relationships/hyperlink" Target="https://github.com/nuitrcs/intro_quest_workshop" TargetMode="Externa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ftw.org/fftw-3.3.7.tar.gz" TargetMode="Externa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hyperlink" Target="mailto:quest-help@northwestern.edu" TargetMode="Externa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2200021" y="6921966"/>
            <a:ext cx="990523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>
                <a:hlinkClick r:id="rId4"/>
              </a:rPr>
              <a:t>https://github.com/nuitrcs/intro_quest_workshop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588814" y="3084720"/>
            <a:ext cx="6599699" cy="3369599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17" name="Shape 917"/>
          <p:cNvSpPr/>
          <p:nvPr/>
        </p:nvSpPr>
        <p:spPr>
          <a:xfrm>
            <a:off x="8391397" y="2552365"/>
            <a:ext cx="420578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800 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8846948" y="3182085"/>
            <a:ext cx="27825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RAM</a:t>
            </a:r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High Performance Compute Cluster</a:t>
            </a: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2544842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4200512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664802" y="6566296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4</a:t>
            </a:r>
            <a:endParaRPr dirty="0"/>
          </a:p>
        </p:txBody>
      </p:sp>
      <p:sp>
        <p:nvSpPr>
          <p:cNvPr id="952" name="Shape 917"/>
          <p:cNvSpPr/>
          <p:nvPr/>
        </p:nvSpPr>
        <p:spPr>
          <a:xfrm>
            <a:off x="2512378" y="6569178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5</a:t>
            </a:r>
            <a:endParaRPr dirty="0"/>
          </a:p>
        </p:txBody>
      </p:sp>
      <p:sp>
        <p:nvSpPr>
          <p:cNvPr id="953" name="Shape 917"/>
          <p:cNvSpPr/>
          <p:nvPr/>
        </p:nvSpPr>
        <p:spPr>
          <a:xfrm>
            <a:off x="4536083" y="6571147"/>
            <a:ext cx="171841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Quest 6</a:t>
            </a:r>
            <a:endParaRPr dirty="0"/>
          </a:p>
        </p:txBody>
      </p:sp>
      <p:sp>
        <p:nvSpPr>
          <p:cNvPr id="954" name="Shape 917"/>
          <p:cNvSpPr/>
          <p:nvPr/>
        </p:nvSpPr>
        <p:spPr>
          <a:xfrm>
            <a:off x="8078950" y="4157813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Q4 </a:t>
            </a:r>
            <a:r>
              <a:rPr lang="en-US" dirty="0" smtClean="0">
                <a:sym typeface="Wingdings" panose="05000000000000000000" pitchFamily="2" charset="2"/>
              </a:rPr>
              <a:t></a:t>
            </a:r>
            <a:r>
              <a:rPr lang="en-US" dirty="0" smtClean="0"/>
              <a:t> 20 cores/node</a:t>
            </a:r>
          </a:p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69" y="4743389"/>
            <a:ext cx="5175995" cy="2658345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26" name="Group 926"/>
          <p:cNvGrpSpPr/>
          <p:nvPr/>
        </p:nvGrpSpPr>
        <p:grpSpPr>
          <a:xfrm>
            <a:off x="8913650" y="4023308"/>
            <a:ext cx="3586874" cy="3443072"/>
            <a:chOff x="0" y="0"/>
            <a:chExt cx="3586872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24388" y="1802579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dirty="0" smtClean="0">
                  <a:solidFill>
                    <a:srgbClr val="FF0000"/>
                  </a:solidFill>
                </a:rPr>
                <a:t>p</a:t>
              </a:r>
              <a:r>
                <a:rPr lang="en-US" dirty="0" smtClean="0"/>
                <a:t>123xx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/>
              <a:t>:</a:t>
            </a:r>
            <a:r>
              <a:rPr lang="en-US" dirty="0"/>
              <a:t> General </a:t>
            </a:r>
            <a:r>
              <a:rPr lang="en-US" dirty="0" smtClean="0"/>
              <a:t>Access 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536244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5895045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94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A210942-15E9-48F6-85B1-C1D6CB54DAC1}"/>
              </a:ext>
            </a:extLst>
          </p:cNvPr>
          <p:cNvSpPr/>
          <p:nvPr/>
        </p:nvSpPr>
        <p:spPr>
          <a:xfrm>
            <a:off x="238202" y="8345377"/>
            <a:ext cx="1252839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http://www.it.northwestern.edu/research/user-services/quest/allocation-guidelines.html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286509" y="2330069"/>
            <a:ext cx="7777770" cy="13952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Research I: 35K compute hours, 500GB storage</a:t>
            </a:r>
          </a:p>
          <a:p>
            <a:r>
              <a:rPr lang="en-US" sz="2800" dirty="0" smtClean="0"/>
              <a:t>Research II: 500K compute hours, 2TB storage</a:t>
            </a:r>
          </a:p>
          <a:p>
            <a:r>
              <a:rPr lang="en-US" sz="2800" dirty="0" smtClean="0"/>
              <a:t>Classroom: 10K compute hours, 500GB storage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73237084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69" y="4649778"/>
            <a:ext cx="5175995" cy="2658345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grpSp>
        <p:nvGrpSpPr>
          <p:cNvPr id="926" name="Group 926"/>
          <p:cNvGrpSpPr/>
          <p:nvPr/>
        </p:nvGrpSpPr>
        <p:grpSpPr>
          <a:xfrm>
            <a:off x="8913650" y="3929697"/>
            <a:ext cx="3420655" cy="3443072"/>
            <a:chOff x="0" y="0"/>
            <a:chExt cx="3420653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2579"/>
              <a:ext cx="3180356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</a:t>
              </a:r>
              <a:r>
                <a:rPr lang="en-US" dirty="0" smtClean="0">
                  <a:solidFill>
                    <a:srgbClr val="FF0000"/>
                  </a:solidFill>
                </a:rPr>
                <a:t>b</a:t>
              </a:r>
              <a:r>
                <a:rPr lang="en-US" dirty="0"/>
                <a:t>1</a:t>
              </a:r>
              <a:r>
                <a:rPr lang="en-US" dirty="0" smtClean="0"/>
                <a:t>xxx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</a:t>
            </a:r>
            <a:r>
              <a:rPr lang="en-US" dirty="0"/>
              <a:t> Types</a:t>
            </a:r>
            <a:r>
              <a:rPr dirty="0" smtClean="0"/>
              <a:t>:</a:t>
            </a:r>
            <a:r>
              <a:rPr lang="en-US" dirty="0" smtClean="0"/>
              <a:t> Buy-in </a:t>
            </a:r>
            <a:endParaRPr dirty="0"/>
          </a:p>
        </p:txBody>
      </p:sp>
      <p:sp>
        <p:nvSpPr>
          <p:cNvPr id="943" name="Shape 943"/>
          <p:cNvSpPr/>
          <p:nvPr/>
        </p:nvSpPr>
        <p:spPr>
          <a:xfrm>
            <a:off x="5803900" y="5442633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5801434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sp>
        <p:nvSpPr>
          <p:cNvPr id="949" name="Shape 949"/>
          <p:cNvSpPr/>
          <p:nvPr/>
        </p:nvSpPr>
        <p:spPr>
          <a:xfrm>
            <a:off x="896697" y="213116"/>
            <a:ext cx="11211404" cy="825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</a:t>
            </a:r>
            <a:r>
              <a:rPr lang="en-US" dirty="0"/>
              <a:t>High Performance Compute Cluster</a:t>
            </a:r>
            <a:endParaRPr dirty="0"/>
          </a:p>
        </p:txBody>
      </p:sp>
      <p:sp>
        <p:nvSpPr>
          <p:cNvPr id="917" name="Rectangle 916">
            <a:extLst>
              <a:ext uri="{FF2B5EF4-FFF2-40B4-BE49-F238E27FC236}">
                <a16:creationId xmlns:a16="http://schemas.microsoft.com/office/drawing/2014/main" xmlns="" id="{4840701D-CA4B-44E1-9B56-AEBD6E8960A3}"/>
              </a:ext>
            </a:extLst>
          </p:cNvPr>
          <p:cNvSpPr/>
          <p:nvPr/>
        </p:nvSpPr>
        <p:spPr>
          <a:xfrm>
            <a:off x="302694" y="8292568"/>
            <a:ext cx="120518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http://www.it.northwestern.edu/research/user-services/quest/full-access.html</a:t>
            </a:r>
          </a:p>
        </p:txBody>
      </p:sp>
      <p:sp>
        <p:nvSpPr>
          <p:cNvPr id="918" name="Shape 917"/>
          <p:cNvSpPr/>
          <p:nvPr/>
        </p:nvSpPr>
        <p:spPr>
          <a:xfrm>
            <a:off x="676998" y="2597001"/>
            <a:ext cx="10055638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sz="2800" dirty="0" smtClean="0"/>
              <a:t>Full access to </a:t>
            </a:r>
            <a:r>
              <a:rPr lang="en-US" sz="2800" dirty="0"/>
              <a:t>c</a:t>
            </a:r>
            <a:r>
              <a:rPr lang="en-US" sz="2800" dirty="0" smtClean="0"/>
              <a:t>ompute nodes</a:t>
            </a:r>
            <a:r>
              <a:rPr lang="en-US" sz="2800" dirty="0"/>
              <a:t> </a:t>
            </a:r>
            <a:r>
              <a:rPr lang="en-US" sz="2800" dirty="0" smtClean="0"/>
              <a:t>&amp; persistent storage for 5 years</a:t>
            </a:r>
          </a:p>
        </p:txBody>
      </p:sp>
      <p:sp>
        <p:nvSpPr>
          <p:cNvPr id="3" name="Rectangle 2"/>
          <p:cNvSpPr/>
          <p:nvPr/>
        </p:nvSpPr>
        <p:spPr>
          <a:xfrm>
            <a:off x="1068144" y="473338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8" name="Rectangle 927"/>
          <p:cNvSpPr/>
          <p:nvPr/>
        </p:nvSpPr>
        <p:spPr>
          <a:xfrm>
            <a:off x="4197919" y="5303866"/>
            <a:ext cx="1459946" cy="13716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29" name="Rectangle 928"/>
          <p:cNvSpPr/>
          <p:nvPr/>
        </p:nvSpPr>
        <p:spPr>
          <a:xfrm>
            <a:off x="1970077" y="5967390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0" name="Rectangle 929"/>
          <p:cNvSpPr/>
          <p:nvPr/>
        </p:nvSpPr>
        <p:spPr>
          <a:xfrm>
            <a:off x="2355804" y="500548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1" name="Rectangle 930"/>
          <p:cNvSpPr/>
          <p:nvPr/>
        </p:nvSpPr>
        <p:spPr>
          <a:xfrm>
            <a:off x="3014455" y="6799835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2" name="Rectangle 931"/>
          <p:cNvSpPr/>
          <p:nvPr/>
        </p:nvSpPr>
        <p:spPr>
          <a:xfrm>
            <a:off x="3400411" y="5843432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3" name="Rectangle 932"/>
          <p:cNvSpPr/>
          <p:nvPr/>
        </p:nvSpPr>
        <p:spPr>
          <a:xfrm>
            <a:off x="668564" y="5424448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4" name="Rectangle 933"/>
          <p:cNvSpPr/>
          <p:nvPr/>
        </p:nvSpPr>
        <p:spPr>
          <a:xfrm>
            <a:off x="405085" y="63728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5" name="Rectangle 934"/>
          <p:cNvSpPr/>
          <p:nvPr/>
        </p:nvSpPr>
        <p:spPr>
          <a:xfrm>
            <a:off x="1063892" y="6650151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6" name="Rectangle 935"/>
          <p:cNvSpPr/>
          <p:nvPr/>
        </p:nvSpPr>
        <p:spPr>
          <a:xfrm>
            <a:off x="4452941" y="4612892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7" name="Rectangle 936"/>
          <p:cNvSpPr/>
          <p:nvPr/>
        </p:nvSpPr>
        <p:spPr>
          <a:xfrm>
            <a:off x="2750286" y="4603482"/>
            <a:ext cx="652479" cy="109728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8" name="Rectangle 937"/>
          <p:cNvSpPr/>
          <p:nvPr/>
        </p:nvSpPr>
        <p:spPr>
          <a:xfrm>
            <a:off x="3540576" y="4594004"/>
            <a:ext cx="652479" cy="68580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39" name="Rectangle 938"/>
          <p:cNvSpPr/>
          <p:nvPr/>
        </p:nvSpPr>
        <p:spPr>
          <a:xfrm>
            <a:off x="4454657" y="7067779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0" name="Rectangle 939"/>
          <p:cNvSpPr/>
          <p:nvPr/>
        </p:nvSpPr>
        <p:spPr>
          <a:xfrm>
            <a:off x="1963329" y="6653955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1" name="Rectangle 940"/>
          <p:cNvSpPr/>
          <p:nvPr/>
        </p:nvSpPr>
        <p:spPr>
          <a:xfrm>
            <a:off x="3663509" y="5424373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2" name="Rectangle 941"/>
          <p:cNvSpPr/>
          <p:nvPr/>
        </p:nvSpPr>
        <p:spPr>
          <a:xfrm>
            <a:off x="1838195" y="5287342"/>
            <a:ext cx="278906" cy="1371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5" name="Rectangle 944"/>
          <p:cNvSpPr/>
          <p:nvPr/>
        </p:nvSpPr>
        <p:spPr>
          <a:xfrm>
            <a:off x="1835492" y="4618173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6" name="Rectangle 945"/>
          <p:cNvSpPr/>
          <p:nvPr/>
        </p:nvSpPr>
        <p:spPr>
          <a:xfrm>
            <a:off x="3675007" y="6791115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7" name="Rectangle 946"/>
          <p:cNvSpPr/>
          <p:nvPr/>
        </p:nvSpPr>
        <p:spPr>
          <a:xfrm>
            <a:off x="2645351" y="5973474"/>
            <a:ext cx="528523" cy="54864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48" name="Rectangle 947"/>
          <p:cNvSpPr/>
          <p:nvPr/>
        </p:nvSpPr>
        <p:spPr>
          <a:xfrm>
            <a:off x="1197412" y="6241710"/>
            <a:ext cx="518265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50" name="Rectangle 949"/>
          <p:cNvSpPr/>
          <p:nvPr/>
        </p:nvSpPr>
        <p:spPr>
          <a:xfrm>
            <a:off x="1570294" y="5574364"/>
            <a:ext cx="278906" cy="27432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69740" y="3890557"/>
            <a:ext cx="213391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dirty="0" smtClean="0">
                <a:solidFill>
                  <a:srgbClr val="FF0000"/>
                </a:solidFill>
              </a:rPr>
              <a:t>Buy-in nodes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212141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28" grpId="0" animBg="1"/>
      <p:bldP spid="929" grpId="0" animBg="1"/>
      <p:bldP spid="930" grpId="0" animBg="1"/>
      <p:bldP spid="931" grpId="0" animBg="1"/>
      <p:bldP spid="932" grpId="0" animBg="1"/>
      <p:bldP spid="933" grpId="0" animBg="1"/>
      <p:bldP spid="934" grpId="0" animBg="1"/>
      <p:bldP spid="935" grpId="0" animBg="1"/>
      <p:bldP spid="936" grpId="0" animBg="1"/>
      <p:bldP spid="937" grpId="0" animBg="1"/>
      <p:bldP spid="938" grpId="0" animBg="1"/>
      <p:bldP spid="939" grpId="0" animBg="1"/>
      <p:bldP spid="940" grpId="0" animBg="1"/>
      <p:bldP spid="941" grpId="0" animBg="1"/>
      <p:bldP spid="942" grpId="0" animBg="1"/>
      <p:bldP spid="945" grpId="0" animBg="1"/>
      <p:bldP spid="946" grpId="0" animBg="1"/>
      <p:bldP spid="947" grpId="0" animBg="1"/>
      <p:bldP spid="948" grpId="0" animBg="1"/>
      <p:bldP spid="950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52" name="Shape 95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53" name="Shape 953"/>
          <p:cNvSpPr/>
          <p:nvPr/>
        </p:nvSpPr>
        <p:spPr>
          <a:xfrm>
            <a:off x="2793238" y="1788857"/>
            <a:ext cx="7418325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Analytics Nodes</a:t>
            </a:r>
          </a:p>
        </p:txBody>
      </p:sp>
      <p:sp>
        <p:nvSpPr>
          <p:cNvPr id="954" name="Shape 954"/>
          <p:cNvSpPr/>
          <p:nvPr/>
        </p:nvSpPr>
        <p:spPr>
          <a:xfrm>
            <a:off x="1558318" y="3837378"/>
            <a:ext cx="9888164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r>
              <a:t>The Quest Analytics Nodes allow users to run RStudio and SAS Studio in their web browser, backed by Quest file systems and nodes with more computational resources than available on a personal computer. They are available to all Quest users with an active allocation.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57" name="Shape 957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58" name="Shape 958"/>
          <p:cNvSpPr/>
          <p:nvPr/>
        </p:nvSpPr>
        <p:spPr>
          <a:xfrm>
            <a:off x="1621885" y="1788857"/>
            <a:ext cx="97610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Backing up your data</a:t>
            </a:r>
          </a:p>
        </p:txBody>
      </p:sp>
      <p:sp>
        <p:nvSpPr>
          <p:cNvPr id="959" name="Shape 959"/>
          <p:cNvSpPr/>
          <p:nvPr/>
        </p:nvSpPr>
        <p:spPr>
          <a:xfrm>
            <a:off x="1558318" y="3310436"/>
            <a:ext cx="9888164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rPr dirty="0"/>
              <a:t>Northwestern Box: unlimited, free, 15GB single file limit</a:t>
            </a:r>
          </a:p>
          <a:p>
            <a:pPr algn="l"/>
            <a:endParaRPr dirty="0"/>
          </a:p>
          <a:p>
            <a:pPr algn="l"/>
            <a:r>
              <a:rPr dirty="0" smtClean="0"/>
              <a:t>RDSS</a:t>
            </a:r>
            <a:r>
              <a:rPr lang="en-US" dirty="0" smtClean="0"/>
              <a:t> (Research Data Storage Service)</a:t>
            </a:r>
            <a:r>
              <a:rPr dirty="0" smtClean="0"/>
              <a:t> </a:t>
            </a:r>
            <a:endParaRPr lang="en-US" dirty="0" smtClean="0"/>
          </a:p>
          <a:p>
            <a:pPr algn="l"/>
            <a:r>
              <a:rPr dirty="0" smtClean="0"/>
              <a:t>&amp; </a:t>
            </a:r>
            <a:r>
              <a:rPr dirty="0" err="1" smtClean="0"/>
              <a:t>FSMRESfiles</a:t>
            </a:r>
            <a:r>
              <a:rPr lang="en-US" dirty="0" smtClean="0"/>
              <a:t> (for Feinberg research)</a:t>
            </a:r>
            <a:endParaRPr dirty="0"/>
          </a:p>
          <a:p>
            <a:pPr algn="l"/>
            <a:endParaRPr dirty="0"/>
          </a:p>
          <a:p>
            <a:pPr algn="l"/>
            <a:r>
              <a:rPr dirty="0"/>
              <a:t>Amazon </a:t>
            </a:r>
            <a:r>
              <a:rPr dirty="0" smtClean="0"/>
              <a:t>AWS</a:t>
            </a:r>
            <a:endParaRPr lang="en-US" dirty="0"/>
          </a:p>
          <a:p>
            <a:pPr algn="l"/>
            <a:endParaRPr lang="en-US" dirty="0" smtClean="0"/>
          </a:p>
          <a:p>
            <a:pPr algn="l"/>
            <a:r>
              <a:rPr lang="en-US" dirty="0" smtClean="0"/>
              <a:t>Other cloud options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962" name="Shape 96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966" name="Shape 966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</a:t>
            </a:r>
          </a:p>
        </p:txBody>
      </p:sp>
      <p:sp>
        <p:nvSpPr>
          <p:cNvPr id="967" name="Shape 967"/>
          <p:cNvSpPr/>
          <p:nvPr/>
        </p:nvSpPr>
        <p:spPr>
          <a:xfrm>
            <a:off x="2180723" y="1434903"/>
            <a:ext cx="864335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5022672" y="8047193"/>
            <a:ext cx="2959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MPI, OpenMP</a:t>
            </a:r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977" name="Shape 977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sp>
        <p:nvSpPr>
          <p:cNvPr id="978" name="Shape 978"/>
          <p:cNvSpPr/>
          <p:nvPr/>
        </p:nvSpPr>
        <p:spPr>
          <a:xfrm>
            <a:off x="4363402" y="2733794"/>
            <a:ext cx="427799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Software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9" y="5241485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785368" y="2773477"/>
            <a:ext cx="11434065" cy="4368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t>: launch the Terminal App:</a:t>
            </a:r>
          </a:p>
          <a:p>
            <a:pPr algn="l">
              <a:defRPr sz="4000"/>
            </a:pPr>
            <a:r>
              <a:t>    ssh &lt;netID&gt;@</a:t>
            </a:r>
            <a:r>
              <a:rPr u="sng">
                <a:hlinkClick r:id="rId2"/>
              </a:rPr>
              <a:t>quest.it</a:t>
            </a:r>
            <a:r>
              <a:t>.northwestern.edu</a:t>
            </a:r>
          </a:p>
          <a:p>
            <a:pPr algn="l">
              <a:defRPr sz="4000"/>
            </a:pPr>
            <a:endParaRPr/>
          </a:p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t>: launch PuTTY (preferred) or FastX:</a:t>
            </a:r>
          </a:p>
          <a:p>
            <a:pPr algn="l">
              <a:defRPr sz="4000"/>
            </a:pPr>
            <a:r>
              <a:t>    Hostname : quest.it.northwestern.edu </a:t>
            </a:r>
          </a:p>
          <a:p>
            <a:pPr algn="l">
              <a:defRPr sz="4000"/>
            </a:pPr>
            <a:r>
              <a:t>    Username : your Northwestern NetID </a:t>
            </a:r>
          </a:p>
          <a:p>
            <a:pPr algn="l">
              <a:defRPr sz="4000"/>
            </a:pPr>
            <a:r>
              <a:t>    Password : your Northwestern NetID password </a:t>
            </a:r>
          </a:p>
        </p:txBody>
      </p:sp>
      <p:sp>
        <p:nvSpPr>
          <p:cNvPr id="983" name="Shape 983"/>
          <p:cNvSpPr/>
          <p:nvPr/>
        </p:nvSpPr>
        <p:spPr>
          <a:xfrm>
            <a:off x="2207484" y="668174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Logging in and Getting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986" name="Shape 986"/>
          <p:cNvSpPr/>
          <p:nvPr/>
        </p:nvSpPr>
        <p:spPr>
          <a:xfrm>
            <a:off x="677130" y="1244807"/>
            <a:ext cx="12828220" cy="7426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t>login to Quest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$ssh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u="sng">
                <a:hlinkClick r:id="rId2"/>
              </a:rPr>
              <a:t>quest.northwestern.edu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2) where are you?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$pwd</a:t>
            </a:r>
            <a:r>
              <a:t>  -&gt;  this is your home directory</a:t>
            </a:r>
          </a:p>
          <a:p>
            <a:pPr algn="l">
              <a:defRPr sz="3400"/>
            </a:pPr>
            <a:endParaRPr/>
          </a:p>
          <a:p>
            <a:pPr algn="l">
              <a:defRPr sz="3400"/>
            </a:pPr>
            <a:r>
              <a:t>3) what is the name of your project allocation?  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$groups</a:t>
            </a:r>
            <a:r>
              <a:t>  (your project is in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/projects/&lt;allocation&gt;</a:t>
            </a:r>
            <a:r>
              <a:t>)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4) what is the status of your project?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$checkproject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&lt;allocation&gt;</a:t>
            </a: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5) how much space is used in your home dir?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$homedu</a:t>
            </a:r>
          </a:p>
        </p:txBody>
      </p:sp>
      <p:sp>
        <p:nvSpPr>
          <p:cNvPr id="987" name="Shape 987"/>
          <p:cNvSpPr/>
          <p:nvPr/>
        </p:nvSpPr>
        <p:spPr>
          <a:xfrm>
            <a:off x="2207484" y="55193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Logging in and Getting started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48" name="Shape 148"/>
          <p:cNvSpPr/>
          <p:nvPr/>
        </p:nvSpPr>
        <p:spPr>
          <a:xfrm>
            <a:off x="734236" y="3390280"/>
            <a:ext cx="3351880" cy="3703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 smtClean="0"/>
              <a:t>Astronomy</a:t>
            </a:r>
            <a:endParaRPr lang="en-US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lang="en-US" dirty="0"/>
              <a:t>Social </a:t>
            </a:r>
            <a:r>
              <a:rPr lang="en-US" dirty="0" smtClean="0"/>
              <a:t>Sciences</a:t>
            </a:r>
            <a:endParaRPr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Materials Science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Data Science </a:t>
            </a:r>
            <a:r>
              <a:rPr dirty="0" smtClean="0"/>
              <a:t>Support</a:t>
            </a:r>
            <a:endParaRPr lang="en-US" dirty="0" smtClean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 smtClean="0"/>
              <a:t>Bioinformatics</a:t>
            </a:r>
            <a:endParaRPr dirty="0"/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Cloud Computing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Data Workflow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Visualizations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rPr dirty="0"/>
              <a:t>Animations</a:t>
            </a:r>
          </a:p>
        </p:txBody>
      </p:sp>
      <p:sp>
        <p:nvSpPr>
          <p:cNvPr id="149" name="Shape 149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grpSp>
        <p:nvGrpSpPr>
          <p:cNvPr id="16" name="Group 14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757888" y="3251200"/>
            <a:ext cx="2690732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90" name="Shape 990"/>
          <p:cNvSpPr/>
          <p:nvPr/>
        </p:nvSpPr>
        <p:spPr>
          <a:xfrm>
            <a:off x="2153344" y="55193"/>
            <a:ext cx="927384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Getting started with Cyberduck</a:t>
            </a:r>
          </a:p>
        </p:txBody>
      </p:sp>
      <p:sp>
        <p:nvSpPr>
          <p:cNvPr id="991" name="Shape 991"/>
          <p:cNvSpPr/>
          <p:nvPr/>
        </p:nvSpPr>
        <p:spPr>
          <a:xfrm>
            <a:off x="684753" y="1155684"/>
            <a:ext cx="11635295" cy="7442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t>To connect to Quest, start Cyberduck and then :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1)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t> in the upper left of the Cyberduck window</a:t>
            </a:r>
          </a:p>
          <a:p>
            <a:pPr algn="l">
              <a:defRPr sz="2800"/>
            </a:pPr>
            <a:r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2)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t> for server specification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3)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</a:t>
            </a:r>
            <a:r>
              <a:t> in the Username: box and </a:t>
            </a:r>
            <a:r>
              <a:rPr u="sng"/>
              <a:t>leave the Password: box empty</a:t>
            </a:r>
            <a:r>
              <a:t> to prevent your NetID password from being saved in a file on your personal computer. Public Key Authentication is not supported.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4)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t>. You will see a Login failed window.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5)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 password</a:t>
            </a:r>
            <a:r>
              <a:t> in the Password: field.</a:t>
            </a:r>
          </a:p>
          <a:p>
            <a:pPr algn="l">
              <a:defRPr sz="2800"/>
            </a:pPr>
            <a:endParaRPr/>
          </a:p>
          <a:p>
            <a:pPr algn="l">
              <a:defRPr sz="2800"/>
            </a:pPr>
            <a:r>
              <a:t>6)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059199" y="451828"/>
            <a:ext cx="946213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transfer intro.tar with Cyberduck</a:t>
            </a:r>
          </a:p>
        </p:txBody>
      </p:sp>
      <p:sp>
        <p:nvSpPr>
          <p:cNvPr id="995" name="Shape 995"/>
          <p:cNvSpPr/>
          <p:nvPr/>
        </p:nvSpPr>
        <p:spPr>
          <a:xfrm>
            <a:off x="684753" y="1504128"/>
            <a:ext cx="11913035" cy="71198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rPr dirty="0"/>
              <a:t>On your local machine</a:t>
            </a:r>
          </a:p>
          <a:p>
            <a:pPr algn="l">
              <a:defRPr sz="2800"/>
            </a:pPr>
            <a:r>
              <a:rPr lang="en-US" dirty="0" smtClean="0"/>
              <a:t>Download </a:t>
            </a:r>
            <a:r>
              <a:rPr lang="en-US" dirty="0"/>
              <a:t>the </a:t>
            </a:r>
            <a:r>
              <a:rPr lang="en-US" dirty="0" smtClean="0"/>
              <a:t>repo zip </a:t>
            </a:r>
            <a:r>
              <a:rPr lang="en-US" dirty="0"/>
              <a:t>@ </a:t>
            </a:r>
            <a:r>
              <a:rPr lang="en-US" dirty="0">
                <a:hlinkClick r:id="rId2"/>
              </a:rPr>
              <a:t>https://github.com/nuitrcs/intro_quest_workshop</a:t>
            </a:r>
            <a:endParaRPr lang="en-US" dirty="0"/>
          </a:p>
          <a:p>
            <a:pPr algn="l">
              <a:defRPr sz="2800"/>
            </a:pPr>
            <a:endParaRPr lang="en-US" dirty="0" smtClean="0"/>
          </a:p>
          <a:p>
            <a:pPr algn="l">
              <a:defRPr sz="2800"/>
            </a:pPr>
            <a:r>
              <a:rPr lang="en-US" dirty="0" smtClean="0"/>
              <a:t>Open the zip file (7zip is </a:t>
            </a:r>
            <a:r>
              <a:rPr lang="en-US" dirty="0"/>
              <a:t>a quick option </a:t>
            </a:r>
            <a:r>
              <a:rPr lang="en-US" dirty="0">
                <a:hlinkClick r:id="rId3"/>
              </a:rPr>
              <a:t>http://www.7-zip.org/</a:t>
            </a:r>
            <a:r>
              <a:rPr lang="en-US" dirty="0"/>
              <a:t>)</a:t>
            </a:r>
            <a:endParaRPr lang="en-US" dirty="0" smtClean="0"/>
          </a:p>
          <a:p>
            <a:pPr algn="l">
              <a:defRPr sz="2800"/>
            </a:pPr>
            <a:endParaRPr lang="en-US" dirty="0" smtClean="0"/>
          </a:p>
          <a:p>
            <a:pPr algn="l">
              <a:defRPr sz="2800"/>
            </a:pPr>
            <a:r>
              <a:rPr dirty="0" smtClean="0"/>
              <a:t>Drag </a:t>
            </a:r>
            <a:r>
              <a:rPr dirty="0"/>
              <a:t>intro.tar into your home directory in </a:t>
            </a:r>
            <a:r>
              <a:rPr dirty="0" err="1"/>
              <a:t>Cyberduck</a:t>
            </a:r>
            <a:endParaRPr dirty="0"/>
          </a:p>
          <a:p>
            <a:pPr algn="l">
              <a:defRPr sz="2800"/>
            </a:pPr>
            <a:endParaRPr dirty="0"/>
          </a:p>
          <a:p>
            <a:pPr algn="l">
              <a:defRPr sz="3200" u="sng"/>
            </a:pPr>
            <a:r>
              <a:rPr dirty="0"/>
              <a:t>On the command line window that’s logged into Quest</a:t>
            </a:r>
          </a:p>
          <a:p>
            <a:pPr algn="l">
              <a:defRPr sz="28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$ ls         </a:t>
            </a:r>
            <a:r>
              <a:rPr dirty="0"/>
              <a:t>confirm intro.tar is in the directory that you are in</a:t>
            </a:r>
          </a:p>
          <a:p>
            <a:pPr algn="l">
              <a:defRPr sz="2800"/>
            </a:pPr>
            <a:endParaRPr dirty="0"/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$ tar </a:t>
            </a:r>
            <a:r>
              <a:rPr dirty="0" err="1"/>
              <a:t>xvf</a:t>
            </a:r>
            <a:r>
              <a:rPr dirty="0"/>
              <a:t> intro.tar       </a:t>
            </a: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to unpack the tar file</a:t>
            </a:r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endParaRPr b="0" dirty="0">
              <a:latin typeface="+mn-lt"/>
              <a:ea typeface="+mn-ea"/>
              <a:cs typeface="+mn-cs"/>
              <a:sym typeface="Helvetica Light"/>
            </a:endParaRPr>
          </a:p>
          <a:p>
            <a:pPr algn="l">
              <a:defRPr sz="28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$ ls  </a:t>
            </a:r>
            <a:r>
              <a:rPr dirty="0"/>
              <a:t>look for the unpacked files “submit_generic.sh</a:t>
            </a:r>
            <a:r>
              <a:rPr dirty="0" smtClean="0"/>
              <a:t>”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dirty="0"/>
              <a:t>“helloworld.py</a:t>
            </a:r>
            <a:r>
              <a:rPr dirty="0" smtClean="0"/>
              <a:t>”</a:t>
            </a:r>
            <a:r>
              <a:rPr lang="en-US" dirty="0" smtClean="0"/>
              <a:t> and “whereami.sh”</a:t>
            </a:r>
            <a:endParaRPr dirty="0"/>
          </a:p>
          <a:p>
            <a:pPr algn="l">
              <a:defRPr sz="2800"/>
            </a:pPr>
            <a:endParaRPr dirty="0"/>
          </a:p>
          <a:p>
            <a:pPr algn="l">
              <a:defRPr sz="2800" b="1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$ cat submit_generic.sh  </a:t>
            </a:r>
            <a:r>
              <a:rPr b="0" dirty="0">
                <a:latin typeface="+mn-lt"/>
                <a:ea typeface="+mn-ea"/>
                <a:cs typeface="+mn-cs"/>
                <a:sym typeface="Helvetica Light"/>
              </a:rPr>
              <a:t>take a look at the header of this file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998" name="Shape 998"/>
          <p:cNvSpPr/>
          <p:nvPr/>
        </p:nvSpPr>
        <p:spPr>
          <a:xfrm>
            <a:off x="3392068" y="502225"/>
            <a:ext cx="622066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submit_generic.sh</a:t>
            </a:r>
          </a:p>
        </p:txBody>
      </p:sp>
      <p:sp>
        <p:nvSpPr>
          <p:cNvPr id="999" name="Shape 999"/>
          <p:cNvSpPr/>
          <p:nvPr/>
        </p:nvSpPr>
        <p:spPr>
          <a:xfrm>
            <a:off x="684753" y="2117070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-A &lt;</a:t>
            </a:r>
            <a:r>
              <a:rPr dirty="0" err="1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-q &lt;</a:t>
            </a:r>
            <a:r>
              <a:rPr dirty="0" err="1"/>
              <a:t>queue_type</a:t>
            </a:r>
            <a:r>
              <a:rPr dirty="0"/>
              <a:t>&gt;   ## 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nodes=1:ppn=1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-l </a:t>
            </a:r>
            <a:r>
              <a:rPr dirty="0" err="1"/>
              <a:t>walltime</a:t>
            </a:r>
            <a:r>
              <a:rPr dirty="0"/>
              <a:t>=00:10:00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-N </a:t>
            </a:r>
            <a:r>
              <a:rPr dirty="0" err="1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-o </a:t>
            </a:r>
            <a:r>
              <a:rPr dirty="0" err="1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#MSUB -e </a:t>
            </a:r>
            <a:r>
              <a:rPr dirty="0" err="1"/>
              <a:t>errlog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cd $PBS_O_WORKDIR 	    ## the directory from which the job was submitted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module load python     ## Load necessary modules (software </a:t>
            </a:r>
            <a:r>
              <a:rPr dirty="0" err="1"/>
              <a:t>pr</a:t>
            </a:r>
            <a:r>
              <a:rPr dirty="0"/>
              <a:t> libraries)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1002" name="Shape 1002"/>
          <p:cNvSpPr/>
          <p:nvPr/>
        </p:nvSpPr>
        <p:spPr>
          <a:xfrm>
            <a:off x="3961570" y="451828"/>
            <a:ext cx="565739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submitting a job</a:t>
            </a:r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7142206" cy="2434673"/>
            <a:chOff x="0" y="0"/>
            <a:chExt cx="7142204" cy="2434671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684135"/>
              <a:ext cx="4487838" cy="1371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-A &lt;allocationID&gt;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-q &lt;queue_type&gt;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nodes=1:ppn=1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walltime=00:10:00</a:t>
              </a:r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428764" y="2898460"/>
            <a:ext cx="37216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“msub 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860638" y="2868399"/>
            <a:ext cx="9851466" cy="396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-A p20XXX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-q short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nodes=1:ppn=6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walltime=04:00:00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-N projectname_mysoftware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-o outlog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-e errlog</a:t>
            </a:r>
          </a:p>
        </p:txBody>
      </p:sp>
      <p:sp>
        <p:nvSpPr>
          <p:cNvPr id="1037" name="Shape 103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38" name="Shape 1038"/>
          <p:cNvSpPr/>
          <p:nvPr/>
        </p:nvSpPr>
        <p:spPr>
          <a:xfrm>
            <a:off x="3333059" y="3416225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3566727" y="3878402"/>
            <a:ext cx="11973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Queue: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293810" y="2941700"/>
            <a:ext cx="44448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Behold, this 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2012917" y="4853203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5828005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504457" y="5363515"/>
            <a:ext cx="21879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Name 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721083" y="4388714"/>
            <a:ext cx="39987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Number of nodes &amp; cores:</a:t>
            </a:r>
          </a:p>
        </p:txBody>
      </p:sp>
      <p:sp>
        <p:nvSpPr>
          <p:cNvPr id="1045" name="Shape 1045"/>
          <p:cNvSpPr/>
          <p:nvPr/>
        </p:nvSpPr>
        <p:spPr>
          <a:xfrm>
            <a:off x="798144" y="1917743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6297905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t>Generate an error log: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/>
          <a:lstStyle/>
          <a:p>
            <a:r>
              <a:rPr dirty="0"/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On command line: “vi submit_generic.sh”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You 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enter insert mode: “</a:t>
            </a:r>
            <a:r>
              <a:rPr dirty="0" err="1">
                <a:solidFill>
                  <a:schemeClr val="tx1"/>
                </a:solidFill>
              </a:rPr>
              <a:t>i</a:t>
            </a:r>
            <a:r>
              <a:rPr dirty="0">
                <a:solidFill>
                  <a:schemeClr val="tx1"/>
                </a:solidFill>
              </a:rPr>
              <a:t>” where the cursor is; “o” inserts one line below that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save: “:w”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exit: “:q”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</a:rPr>
              <a:t>To exit without saving: “q!”</a:t>
            </a:r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Shape 10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1053" name="Shape 1053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54" name="Shape 1054"/>
          <p:cNvSpPr/>
          <p:nvPr/>
        </p:nvSpPr>
        <p:spPr>
          <a:xfrm>
            <a:off x="677130" y="2293158"/>
            <a:ext cx="12092001" cy="532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t>submit your job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$msub submit_generic.sh</a:t>
            </a: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2) copy the job_id msub returns</a:t>
            </a:r>
          </a:p>
          <a:p>
            <a:pPr algn="l">
              <a:defRPr sz="3400"/>
            </a:pPr>
            <a:endParaRPr/>
          </a:p>
          <a:p>
            <a:pPr algn="l">
              <a:defRPr sz="3400"/>
            </a:pPr>
            <a:r>
              <a:t>3) where is your job in the queue?  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$showq -u &lt;your netID&gt;</a:t>
            </a:r>
            <a:r>
              <a:t> 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  <a:r>
              <a:t>4) what is the status of your job?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$checkjob &lt;job_id&gt;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1057" name="Shape 105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sample bash submission script</a:t>
            </a:r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/>
              <a:t>Python package installation</a:t>
            </a:r>
            <a:endParaRPr dirty="0"/>
          </a:p>
        </p:txBody>
      </p:sp>
      <p:sp>
        <p:nvSpPr>
          <p:cNvPr id="5" name="Shape 1798"/>
          <p:cNvSpPr>
            <a:spLocks noGrp="1"/>
          </p:cNvSpPr>
          <p:nvPr>
            <p:ph type="body" sz="half" idx="1"/>
          </p:nvPr>
        </p:nvSpPr>
        <p:spPr>
          <a:xfrm>
            <a:off x="952499" y="2603500"/>
            <a:ext cx="10790321" cy="6286500"/>
          </a:xfrm>
          <a:prstGeom prst="rect">
            <a:avLst/>
          </a:prstGeom>
        </p:spPr>
        <p:txBody>
          <a:bodyPr/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python 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python (2.7)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pip install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–user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–upgrade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</a:rPr>
              <a:t>Install the package  - check in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/.local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>
                <a:solidFill>
                  <a:schemeClr val="tx1"/>
                </a:solidFill>
                <a:sym typeface="Helvetica"/>
              </a:rPr>
              <a:t>Start python and to test type 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import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tensorflow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 as </a:t>
            </a:r>
            <a:r>
              <a:rPr lang="en-US" sz="252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tf</a:t>
            </a:r>
            <a:endParaRPr lang="en-US" sz="252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  <a:sym typeface="Helvetica"/>
            </a:endParaRP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sz="2520" b="1" dirty="0">
                <a:solidFill>
                  <a:schemeClr val="tx1"/>
                </a:solidFill>
                <a:sym typeface="Helvetica"/>
              </a:rPr>
              <a:t>You can exit python by typing: </a:t>
            </a:r>
            <a:r>
              <a:rPr lang="en-US" sz="252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Helvetica"/>
              </a:rPr>
              <a:t>quit() </a:t>
            </a:r>
            <a:r>
              <a:rPr lang="en-US" sz="2520" b="1" dirty="0">
                <a:solidFill>
                  <a:schemeClr val="tx1"/>
                </a:solidFill>
                <a:sym typeface="Helvetica"/>
              </a:rPr>
              <a:t>and press enter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249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63" name="Shape 163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sp>
        <p:nvSpPr>
          <p:cNvPr id="164" name="Shape 164"/>
          <p:cNvSpPr/>
          <p:nvPr/>
        </p:nvSpPr>
        <p:spPr>
          <a:xfrm>
            <a:off x="772184" y="3408585"/>
            <a:ext cx="4118843" cy="293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are a team under Northwestern Information Technology with research backgrounds in computer science, astrophysics, materials science, data science, bioinformatics, and modeling and simulation.</a:t>
            </a:r>
          </a:p>
        </p:txBody>
      </p:sp>
      <p:grpSp>
        <p:nvGrpSpPr>
          <p:cNvPr id="16" name="Group 161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891026" y="3251200"/>
            <a:ext cx="2557593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798">
            <a:extLst>
              <a:ext uri="{FF2B5EF4-FFF2-40B4-BE49-F238E27FC236}">
                <a16:creationId xmlns="" xmlns:a16="http://schemas.microsoft.com/office/drawing/2014/main" id="{E943DB40-B5CC-6645-8C8C-582519A33217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952500" y="2302329"/>
            <a:ext cx="10790321" cy="723737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 load R/3.4.3</a:t>
            </a:r>
          </a:p>
          <a:p>
            <a:pPr marL="651509" lvl="1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b="0" dirty="0">
                <a:solidFill>
                  <a:schemeClr val="tx1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This will load a development level version of R (3.4.3) in your environment</a:t>
            </a:r>
            <a:endParaRPr b="0" dirty="0">
              <a:solidFill>
                <a:schemeClr val="tx1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308609" indent="-308609" algn="l" defTabSz="525779">
              <a:spcBef>
                <a:spcPts val="2800"/>
              </a:spcBef>
              <a:defRPr sz="2520" b="1">
                <a:latin typeface="+mn-lt"/>
                <a:ea typeface="+mn-ea"/>
                <a:cs typeface="+mn-cs"/>
                <a:sym typeface="Helvetica"/>
              </a:defRPr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R (</a:t>
            </a:r>
            <a:r>
              <a:rPr lang="en-US" i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 the R interpreter environment</a:t>
            </a: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l"/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 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install.packages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 can click yes to all the options 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Check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library(‘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tensorflow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 by typing: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quit()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 then type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 (for no)</a:t>
            </a:r>
          </a:p>
          <a:p>
            <a:pPr algn="l"/>
            <a:endParaRPr lang="en-US" sz="24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Installations </a:t>
            </a:r>
            <a:r>
              <a:rPr lang="en-US" sz="24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will be in home directory under: 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/R/x86_64-pc-linux-gnu-library/3.4/</a:t>
            </a:r>
          </a:p>
          <a:p>
            <a:endParaRPr lang="en-US" dirty="0"/>
          </a:p>
        </p:txBody>
      </p:sp>
      <p:sp>
        <p:nvSpPr>
          <p:cNvPr id="5" name="Shape 1797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r>
              <a:rPr lang="en-US" dirty="0" smtClean="0"/>
              <a:t>R </a:t>
            </a:r>
            <a:r>
              <a:rPr lang="en-US" dirty="0"/>
              <a:t>package installation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282384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="" xmlns:a16="http://schemas.microsoft.com/office/drawing/2014/main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-67599"/>
            <a:ext cx="11708423" cy="2039531"/>
          </a:xfr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own package/libraries: </a:t>
            </a:r>
            <a:r>
              <a:rPr lang="en-US" dirty="0" err="1">
                <a:solidFill>
                  <a:srgbClr val="53585F"/>
                </a:solidFill>
              </a:rPr>
              <a:t>fftw</a:t>
            </a:r>
            <a:endParaRPr lang="en-US" dirty="0">
              <a:solidFill>
                <a:srgbClr val="53585F"/>
              </a:solidFill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="" xmlns:a16="http://schemas.microsoft.com/office/drawing/2014/main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554892" y="1915031"/>
            <a:ext cx="12449908" cy="6851104"/>
          </a:xfrm>
        </p:spPr>
        <p:txBody>
          <a:bodyPr wrap="square">
            <a:spAutoFit/>
          </a:bodyPr>
          <a:lstStyle/>
          <a:p>
            <a:pPr algn="l"/>
            <a:r>
              <a:rPr lang="en-US" sz="2000" dirty="0">
                <a:solidFill>
                  <a:schemeClr val="tx1"/>
                </a:solidFill>
              </a:rPr>
              <a:t>Create a directory and download: </a:t>
            </a: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$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mkdir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cd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csr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http://www.fftw.org/fftw-3.3.7.tar.gz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Unpack</a:t>
            </a:r>
            <a:r>
              <a:rPr lang="en-US" sz="2000" dirty="0">
                <a:solidFill>
                  <a:schemeClr val="tx1"/>
                </a:solidFill>
              </a:rPr>
              <a:t>: 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 –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xvmf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 fftw-3.3.7.tar.gz 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Enter </a:t>
            </a:r>
            <a:r>
              <a:rPr lang="en-US" sz="2000" dirty="0">
                <a:solidFill>
                  <a:schemeClr val="tx1"/>
                </a:solidFill>
              </a:rPr>
              <a:t>package directory, configure and build 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cd fftw-3.3.7 ; ./configure –prefix=/home/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; make ; make install</a:t>
            </a:r>
          </a:p>
          <a:p>
            <a:pPr algn="l"/>
            <a:endParaRPr lang="en-US" sz="2000" dirty="0" smtClean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Inspect </a:t>
            </a:r>
            <a:r>
              <a:rPr lang="en-US" sz="2000" dirty="0">
                <a:solidFill>
                  <a:schemeClr val="tx1"/>
                </a:solidFill>
              </a:rPr>
              <a:t>installation: 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 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endParaRPr lang="en-US" sz="20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dirty="0">
                <a:solidFill>
                  <a:schemeClr val="tx1"/>
                </a:solidFill>
              </a:rPr>
              <a:t>Installation contains directories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bin  include  lib  share</a:t>
            </a:r>
          </a:p>
          <a:p>
            <a:pPr algn="l"/>
            <a:endParaRPr lang="en-US" sz="2000" dirty="0">
              <a:solidFill>
                <a:schemeClr val="tx1"/>
              </a:solidFill>
            </a:endParaRPr>
          </a:p>
          <a:p>
            <a:pPr algn="l"/>
            <a:r>
              <a:rPr lang="en-US" sz="2000" dirty="0" smtClean="0">
                <a:solidFill>
                  <a:schemeClr val="tx1"/>
                </a:solidFill>
              </a:rPr>
              <a:t>Add environmental </a:t>
            </a:r>
            <a:r>
              <a:rPr lang="en-US" sz="2000" dirty="0">
                <a:solidFill>
                  <a:schemeClr val="tx1"/>
                </a:solidFill>
              </a:rPr>
              <a:t>variables in your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bashrc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file</a:t>
            </a:r>
            <a:r>
              <a:rPr lang="en-US" sz="2000" dirty="0" smtClean="0">
                <a:solidFill>
                  <a:schemeClr val="tx1"/>
                </a:solidFill>
              </a:rPr>
              <a:t>:</a:t>
            </a:r>
            <a:endParaRPr lang="en-US" sz="2000" b="1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algn="l"/>
            <a:r>
              <a:rPr lang="en-US" sz="200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/bin:$PATH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$LD_LIBRARY_PATH=/home/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netID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/lib:$LD_LIBRARY_PATH</a:t>
            </a:r>
          </a:p>
          <a:p>
            <a:pPr lvl="1" algn="l"/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export $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PKG_CONFiG_PATH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=$LD_LIBRARY_PATH/</a:t>
            </a:r>
            <a:r>
              <a:rPr lang="en-US" sz="20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pkgconfig</a:t>
            </a:r>
            <a:r>
              <a:rPr lang="en-US" sz="20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:$PKG_CONFIG_PATH</a:t>
            </a:r>
          </a:p>
        </p:txBody>
      </p:sp>
    </p:spTree>
    <p:extLst>
      <p:ext uri="{BB962C8B-B14F-4D97-AF65-F5344CB8AC3E}">
        <p14:creationId xmlns:p14="http://schemas.microsoft.com/office/powerpoint/2010/main" val="1181464958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="" xmlns:a16="http://schemas.microsoft.com/office/drawing/2014/main" id="{06D5BA9D-17EE-E145-9E31-219E8A91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409454"/>
            <a:ext cx="10212805" cy="1085423"/>
          </a:xfrm>
        </p:spPr>
        <p:txBody>
          <a:bodyPr>
            <a:spAutoFit/>
          </a:bodyPr>
          <a:lstStyle/>
          <a:p>
            <a:r>
              <a:rPr lang="en-US" dirty="0">
                <a:solidFill>
                  <a:srgbClr val="53585F"/>
                </a:solidFill>
              </a:rPr>
              <a:t>Build your code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="" xmlns:a16="http://schemas.microsoft.com/office/drawing/2014/main" id="{59D7DBAC-F1E2-5C4B-9E57-052F0ED252EA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304800" y="1899565"/>
            <a:ext cx="12029440" cy="6892141"/>
          </a:xfrm>
        </p:spPr>
        <p:txBody>
          <a:bodyPr wrap="square">
            <a:spAutoFit/>
          </a:bodyPr>
          <a:lstStyle/>
          <a:p>
            <a:pPr algn="l"/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Download a sample code that needs your libraries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http://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geco.mines.edu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/files/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userguides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techReports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mklWrappers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fft_example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endParaRPr lang="en-US" sz="28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test.c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-o test \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-L$HOME/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/lib -lfftw3 -lm \ </a:t>
            </a:r>
          </a:p>
          <a:p>
            <a:pPr marL="342900" lvl="1" indent="0" algn="l">
              <a:buNone/>
            </a:pP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-I$HOME/</a:t>
            </a:r>
            <a:r>
              <a:rPr lang="en-US" sz="28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fftw_install</a:t>
            </a:r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/include </a:t>
            </a:r>
          </a:p>
          <a:p>
            <a:pPr algn="l"/>
            <a:endParaRPr lang="en-US" sz="2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sz="2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en-US" sz="2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lvl="1" algn="l"/>
            <a:r>
              <a:rPr lang="en-US" sz="28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./test &gt;&amp; output 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7A9CEDB8-D0FD-8C4D-AC82-4E6B12BED5C8}"/>
              </a:ext>
            </a:extLst>
          </p:cNvPr>
          <p:cNvSpPr/>
          <p:nvPr/>
        </p:nvSpPr>
        <p:spPr>
          <a:xfrm>
            <a:off x="6174758" y="4791998"/>
            <a:ext cx="5728072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Compiler-Source-Exec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A1E50930-E599-114B-AD7B-FC005AE19C9C}"/>
              </a:ext>
            </a:extLst>
          </p:cNvPr>
          <p:cNvSpPr/>
          <p:nvPr/>
        </p:nvSpPr>
        <p:spPr>
          <a:xfrm>
            <a:off x="9038794" y="5620740"/>
            <a:ext cx="3641105" cy="175432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Linking to libraries </a:t>
            </a:r>
          </a:p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&amp;headers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5265127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Research Computing: the Consultants</a:t>
            </a:r>
          </a:p>
        </p:txBody>
      </p:sp>
      <p:sp>
        <p:nvSpPr>
          <p:cNvPr id="178" name="Shape 178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quest-help@northwestern.edu</a:t>
            </a:r>
          </a:p>
        </p:txBody>
      </p:sp>
      <p:sp>
        <p:nvSpPr>
          <p:cNvPr id="179" name="Shape 179"/>
          <p:cNvSpPr/>
          <p:nvPr/>
        </p:nvSpPr>
        <p:spPr>
          <a:xfrm>
            <a:off x="772184" y="3457573"/>
            <a:ext cx="4118843" cy="3637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Providing infrastructure, training, and support for:</a:t>
            </a:r>
          </a:p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Computing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processing and analysis Bioinformatics pipelines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management, sharing, and storage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Software</a:t>
            </a:r>
          </a:p>
        </p:txBody>
      </p:sp>
      <p:grpSp>
        <p:nvGrpSpPr>
          <p:cNvPr id="16" name="Group 17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7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8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19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0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1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2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3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4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  <p:pic>
          <p:nvPicPr>
            <p:cNvPr id="25" name="pasted-image.png"/>
            <p:cNvPicPr>
              <a:picLocks noChangeAspect="1"/>
            </p:cNvPicPr>
            <p:nvPr/>
          </p:nvPicPr>
          <p:blipFill>
            <a:blip r:embed="rId11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190500" dist="8455" dir="5400000" rotWithShape="0">
                <a:srgbClr val="000000"/>
              </a:outerShdw>
            </a:effectLst>
          </p:spPr>
        </p:pic>
      </p:grpSp>
      <p:sp>
        <p:nvSpPr>
          <p:cNvPr id="26" name="TextBox 25"/>
          <p:cNvSpPr txBox="1"/>
          <p:nvPr/>
        </p:nvSpPr>
        <p:spPr>
          <a:xfrm flipH="1">
            <a:off x="4891026" y="3251200"/>
            <a:ext cx="2557593" cy="2521639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90737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</a:t>
            </a:r>
            <a:r>
              <a:rPr dirty="0" smtClean="0"/>
              <a:t>800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3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</a:t>
            </a:r>
            <a:r>
              <a:rPr dirty="0" smtClean="0"/>
              <a:t>19,200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6" name="Shape 216"/>
          <p:cNvSpPr/>
          <p:nvPr/>
        </p:nvSpPr>
        <p:spPr>
          <a:xfrm>
            <a:off x="1100315" y="311835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Quest: High Performance Computing Cluster</a:t>
            </a:r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24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779707" y="6424671"/>
            <a:ext cx="87712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800</a:t>
            </a:r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t>Quest: High Performance Computing Cluster</a:t>
            </a:r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grpSp>
        <p:nvGrpSpPr>
          <p:cNvPr id="916" name="Group 916"/>
          <p:cNvGrpSpPr/>
          <p:nvPr/>
        </p:nvGrpSpPr>
        <p:grpSpPr>
          <a:xfrm>
            <a:off x="434570" y="3646310"/>
            <a:ext cx="5037670" cy="2460980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917" name="Shape 917"/>
          <p:cNvSpPr/>
          <p:nvPr/>
        </p:nvSpPr>
        <p:spPr>
          <a:xfrm>
            <a:off x="1115599" y="2220888"/>
            <a:ext cx="420578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800 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33599"/>
            <a:ext cx="27825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t>128 GB 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20654" cy="3443071"/>
            <a:chOff x="0" y="0"/>
            <a:chExt cx="3420652" cy="3443070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7023"/>
              <a:ext cx="30536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t>/projects/p123</a:t>
              </a:r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8337"/>
            <a:ext cx="114494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dirty="0"/>
              <a:t>Allocation: compute hours, storage space, group</a:t>
            </a:r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4"/>
            <a:ext cx="6105477" cy="2771368"/>
            <a:chOff x="0" y="0"/>
            <a:chExt cx="6105475" cy="2771367"/>
          </a:xfrm>
        </p:grpSpPr>
        <p:sp>
          <p:nvSpPr>
            <p:cNvPr id="928" name="Shape 928"/>
            <p:cNvSpPr/>
            <p:nvPr/>
          </p:nvSpPr>
          <p:spPr>
            <a:xfrm>
              <a:off x="71981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quser10</a:t>
              </a:r>
            </a:p>
          </p:txBody>
        </p:sp>
        <p:sp>
          <p:nvSpPr>
            <p:cNvPr id="929" name="Shape 929"/>
            <p:cNvSpPr/>
            <p:nvPr/>
          </p:nvSpPr>
          <p:spPr>
            <a:xfrm>
              <a:off x="1664046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quser11</a:t>
              </a:r>
            </a:p>
          </p:txBody>
        </p:sp>
        <p:sp>
          <p:nvSpPr>
            <p:cNvPr id="930" name="Shape 930"/>
            <p:cNvSpPr/>
            <p:nvPr/>
          </p:nvSpPr>
          <p:spPr>
            <a:xfrm>
              <a:off x="3256110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quser12</a:t>
              </a:r>
            </a:p>
          </p:txBody>
        </p:sp>
        <p:sp>
          <p:nvSpPr>
            <p:cNvPr id="931" name="Shape 931"/>
            <p:cNvSpPr/>
            <p:nvPr/>
          </p:nvSpPr>
          <p:spPr>
            <a:xfrm>
              <a:off x="4848175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t>quser13</a:t>
              </a:r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289640" y="5635080"/>
            <a:ext cx="1841410" cy="1591220"/>
            <a:chOff x="0" y="0"/>
            <a:chExt cx="1841409" cy="1591219"/>
          </a:xfrm>
        </p:grpSpPr>
        <p:sp>
          <p:nvSpPr>
            <p:cNvPr id="945" name="Shape 945"/>
            <p:cNvSpPr/>
            <p:nvPr/>
          </p:nvSpPr>
          <p:spPr>
            <a:xfrm>
              <a:off x="584109" y="340269"/>
              <a:ext cx="12573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msub</a:t>
              </a:r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dirty="0"/>
              <a:t>Quest: High Performance Compute Cluster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6" grpId="1" animBg="1" advAuto="0"/>
      <p:bldP spid="917" grpId="2" animBg="1" advAuto="0"/>
      <p:bldP spid="918" grpId="3" animBg="1" advAuto="0"/>
      <p:bldP spid="926" grpId="4" animBg="1" advAuto="0"/>
      <p:bldP spid="927" grpId="6" animBg="1" advAuto="0"/>
      <p:bldP spid="941" grpId="8" animBg="1" advAuto="0"/>
      <p:bldP spid="942" grpId="7" animBg="1" advAuto="0"/>
      <p:bldP spid="943" grpId="5" animBg="1" advAuto="0"/>
      <p:bldP spid="948" grpId="9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1440</Words>
  <Application>Microsoft Office PowerPoint</Application>
  <PresentationFormat>Custom</PresentationFormat>
  <Paragraphs>333</Paragraphs>
  <Slides>32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vi/vim</vt:lpstr>
      <vt:lpstr>PowerPoint Presentation</vt:lpstr>
      <vt:lpstr>PowerPoint Presentation</vt:lpstr>
      <vt:lpstr>Questions?</vt:lpstr>
      <vt:lpstr>Python package installation</vt:lpstr>
      <vt:lpstr>R package installation</vt:lpstr>
      <vt:lpstr>Build your own package/libraries: fftw</vt:lpstr>
      <vt:lpstr>Build your code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cp:lastModifiedBy>ak</cp:lastModifiedBy>
  <cp:revision>29</cp:revision>
  <dcterms:modified xsi:type="dcterms:W3CDTF">2018-07-13T11:02:17Z</dcterms:modified>
</cp:coreProperties>
</file>